
<file path=[Content_Types].xml><?xml version="1.0" encoding="utf-8"?>
<Types xmlns="http://schemas.openxmlformats.org/package/2006/content-types">
  <Default Extension="crdownload" ContentType="image/pn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74" r:id="rId4"/>
    <p:sldId id="260" r:id="rId5"/>
    <p:sldId id="275" r:id="rId6"/>
    <p:sldId id="268" r:id="rId7"/>
    <p:sldId id="263" r:id="rId8"/>
    <p:sldId id="264" r:id="rId9"/>
    <p:sldId id="265" r:id="rId10"/>
    <p:sldId id="276" r:id="rId11"/>
    <p:sldId id="272" r:id="rId12"/>
    <p:sldId id="271" r:id="rId13"/>
    <p:sldId id="279" r:id="rId14"/>
    <p:sldId id="280" r:id="rId15"/>
    <p:sldId id="282" r:id="rId16"/>
    <p:sldId id="281" r:id="rId17"/>
    <p:sldId id="283" r:id="rId18"/>
    <p:sldId id="284" r:id="rId19"/>
    <p:sldId id="285" r:id="rId20"/>
    <p:sldId id="288" r:id="rId21"/>
    <p:sldId id="286" r:id="rId22"/>
    <p:sldId id="287" r:id="rId23"/>
    <p:sldId id="290" r:id="rId2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7750931B-60AB-4087-A518-1C3E2562AEB5}">
          <p14:sldIdLst>
            <p14:sldId id="256"/>
            <p14:sldId id="257"/>
            <p14:sldId id="274"/>
          </p14:sldIdLst>
        </p14:section>
        <p14:section name="מקטע ללא כותרת" id="{D892759B-3ABE-468E-A3C8-BDCD06BF05EB}">
          <p14:sldIdLst>
            <p14:sldId id="260"/>
            <p14:sldId id="275"/>
            <p14:sldId id="268"/>
            <p14:sldId id="263"/>
            <p14:sldId id="264"/>
            <p14:sldId id="265"/>
            <p14:sldId id="276"/>
            <p14:sldId id="272"/>
            <p14:sldId id="271"/>
            <p14:sldId id="279"/>
            <p14:sldId id="280"/>
            <p14:sldId id="282"/>
            <p14:sldId id="281"/>
            <p14:sldId id="283"/>
            <p14:sldId id="284"/>
            <p14:sldId id="285"/>
            <p14:sldId id="288"/>
            <p14:sldId id="286"/>
            <p14:sldId id="28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אופיר אליהו בן מוחה" initials="אאבמ" lastIdx="1" clrIdx="0">
    <p:extLst>
      <p:ext uri="{19B8F6BF-5375-455C-9EA6-DF929625EA0E}">
        <p15:presenceInfo xmlns:p15="http://schemas.microsoft.com/office/powerpoint/2012/main" userId="אופיר אליהו בן מוח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364CE4-06D7-4992-A883-24151FBC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1B6D720-2CDE-485B-9336-0ABD413EB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446EF49-D8F4-418C-9247-CDF0FA2F8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EC9BFF7-435F-44C9-98DA-D5640642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CE0E253-961A-4771-8EF3-B52890EE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297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99CD7B-B2B8-4E5A-AC0E-3526465F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82614DF-8CD5-488F-8745-34EFA7E97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9B5E424-7928-411A-94A2-2FF0DABF2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1C0220-60A1-4716-B7F4-DE5A396A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AA61560-65FE-4345-A72E-0F98ED09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554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86C6A2B-E119-4678-B4FF-4BB006948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5813397-59A7-4691-8FFB-CA66E8284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A085D0-71D8-4891-837F-9DA5910B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DB72DAF-C56D-457C-8929-4914B21C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FA190E7-7BA3-43DE-85CB-19821CAF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34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8673ACD-49EE-4549-97EE-C70A6D1E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4BC47EF-3403-494A-9C66-C7F586BBB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510E1CC-202B-43E4-99E2-FF3577C8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7450E5A-EF36-468F-9CBE-F2EF3627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B569982-3DD8-45C5-B899-F2EB2FF5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121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18326E-4DAC-4118-BC2F-3EE66D2C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FB344D6-5F44-4137-8E93-C159D22B3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B5B3458-1985-4C88-988A-1C3C9D38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D724FD8-467F-43C3-8FAC-73DB6B00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DF9FC42-C6AD-43AF-9CD9-A4498011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119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D6C60F-50E0-4631-A9D7-29DE5C0B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35FE801-98D0-4137-ABBE-145BE6EFB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05C1D8B-8DF9-4537-AAFD-DE06FCA98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05C23E-C499-444C-ACB4-1FA040D8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16EC0F2-9B3D-49D3-850C-D42958D3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642C56B-99B0-465E-896C-8C66518A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571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88839F-652F-4161-9C3C-091BFA7D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6141273-A672-4FB5-A679-AD39DF4A5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8A37932-FFD5-4269-9205-AC4789C07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384F347-7BCC-4E2C-A8A5-973AD24A0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6025336-19C5-47CA-B667-99003D838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66A122A-5B91-40EF-915A-B455BAFE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1CB133BF-556B-4C99-8103-9F1245F1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2E10A66-877F-460A-8BE2-739EE2A1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448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7F6766-2977-426E-913A-74EE3F56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B72493F-DB81-4521-954A-87B86FD4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9BE63BC1-014B-4ABD-8DB0-B2F98758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C86EF4F-883C-4C91-AD02-276EA494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312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46BCA26-B1BF-4D7C-811D-0EBBD464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915C983-4728-4B1E-906F-2570F89D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CF7D4A3-FB98-4D46-B285-776DEF11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2754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6E7ABC-E49C-4B52-B75C-B4852034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C6DEDB3-ACF1-433D-B183-AB5F6A41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F398CD4-BD09-4D39-9B98-927A7DA2D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141694E-DA24-46D4-BAE1-E6CA59FD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4EC1130-27CA-401B-AD82-FD1B6DAC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D8ED3F3-9833-4994-BB3A-436C5938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170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1F5D9E-0A05-483E-841E-834B90E0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C56A84B-41A4-47EA-A55A-9B306B2BB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F1AC024-20D5-45A0-A427-EE8A5B2FF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98A80E0-3A6F-48AA-A79B-FB1D35E4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B4A2768-2ABF-4689-AE60-13B3924A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B230299-C8F0-4985-8593-E5B9FE42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130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5CBC664-51BD-4AE2-99C8-B6372828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346A2AE-B977-4536-B300-CBA8E79AC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23A4F9F-2017-496D-BF03-95C608985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4D722-1008-4713-B009-29AD3794F4B6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19B8405-C917-4EB2-A257-30DAA9765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F4D67AB-5295-418E-A262-3E5BD308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4FC0F-A709-48B7-98D3-1E9316355B8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860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crdownload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Desktop/Normal%20distribution%20Explanation.pptx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t.ac.il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mdb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תמונה 48">
            <a:extLst>
              <a:ext uri="{FF2B5EF4-FFF2-40B4-BE49-F238E27FC236}">
                <a16:creationId xmlns:a16="http://schemas.microsoft.com/office/drawing/2014/main" id="{CDECE4DB-CD43-4227-BF33-6912E4624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2" r="-1" b="8173"/>
          <a:stretch/>
        </p:blipFill>
        <p:spPr>
          <a:xfrm>
            <a:off x="3523488" y="10"/>
            <a:ext cx="8676000" cy="6863914"/>
          </a:xfrm>
          <a:prstGeom prst="rect">
            <a:avLst/>
          </a:prstGeom>
        </p:spPr>
      </p:pic>
      <p:sp>
        <p:nvSpPr>
          <p:cNvPr id="86" name="Rectangle 7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13B1EE0-2358-41F9-AF14-85DF99D3B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Is it possible to predict the popularity of a Tv show by its characteristics? 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413EC15-3B53-49E5-A88A-AC6ED1B46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 rtl="0" fontAlgn="base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Data mining and machine learning final project</a:t>
            </a:r>
          </a:p>
          <a:p>
            <a:pPr indent="-22860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Ariel Ben </a:t>
            </a:r>
            <a:r>
              <a:rPr lang="en-US" sz="18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Moha</a:t>
            </a:r>
            <a:r>
              <a:rPr lang="en-US" sz="1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206615072</a:t>
            </a:r>
          </a:p>
          <a:p>
            <a:pPr indent="-22860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Shira </a:t>
            </a:r>
            <a:r>
              <a:rPr lang="en-US" sz="18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Siton</a:t>
            </a:r>
            <a:r>
              <a:rPr lang="en-US" sz="1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318972551</a:t>
            </a:r>
          </a:p>
          <a:p>
            <a:pPr indent="-228600" algn="l" rtl="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7" name="Rectangle 7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97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987E1AA0-95DD-46BD-B384-20DDAAE4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377" y="945295"/>
            <a:ext cx="5720038" cy="243619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B08C80B-569B-4914-9DE7-AF26DCFBA357}"/>
              </a:ext>
            </a:extLst>
          </p:cNvPr>
          <p:cNvSpPr txBox="1"/>
          <p:nvPr/>
        </p:nvSpPr>
        <p:spPr>
          <a:xfrm>
            <a:off x="310719" y="191945"/>
            <a:ext cx="5905525" cy="892552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removed and fixed rows with 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missing</a:t>
            </a: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values and duplicates rows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8828C96-B252-45DE-BC14-499B572237E9}"/>
              </a:ext>
            </a:extLst>
          </p:cNvPr>
          <p:cNvSpPr txBox="1"/>
          <p:nvPr/>
        </p:nvSpPr>
        <p:spPr>
          <a:xfrm>
            <a:off x="7599482" y="-20971"/>
            <a:ext cx="28319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 of the code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B7F33FC8-6557-4949-9DD4-852F4CFF9210}"/>
              </a:ext>
            </a:extLst>
          </p:cNvPr>
          <p:cNvSpPr/>
          <p:nvPr/>
        </p:nvSpPr>
        <p:spPr>
          <a:xfrm>
            <a:off x="8839978" y="440743"/>
            <a:ext cx="426584" cy="461665"/>
          </a:xfrm>
          <a:prstGeom prst="downArrow">
            <a:avLst>
              <a:gd name="adj1" fmla="val 50000"/>
              <a:gd name="adj2" fmla="val 47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1A319CA9-C245-4300-BC48-7927BA50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6" y="2307620"/>
            <a:ext cx="1473693" cy="440224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F5709A5-C524-4807-B765-284B483F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159" y="2313925"/>
            <a:ext cx="1543050" cy="4402249"/>
          </a:xfrm>
          <a:prstGeom prst="rect">
            <a:avLst/>
          </a:prstGeom>
        </p:spPr>
      </p:pic>
      <p:sp>
        <p:nvSpPr>
          <p:cNvPr id="15" name="חץ: ימינה 14">
            <a:extLst>
              <a:ext uri="{FF2B5EF4-FFF2-40B4-BE49-F238E27FC236}">
                <a16:creationId xmlns:a16="http://schemas.microsoft.com/office/drawing/2014/main" id="{40ECF6B7-8FBE-4A70-91CF-2EBB92DB34D7}"/>
              </a:ext>
            </a:extLst>
          </p:cNvPr>
          <p:cNvSpPr/>
          <p:nvPr/>
        </p:nvSpPr>
        <p:spPr>
          <a:xfrm>
            <a:off x="2066310" y="4521759"/>
            <a:ext cx="1819097" cy="428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D04FDB7-E41B-4A99-BA1E-241B5FC8B66B}"/>
              </a:ext>
            </a:extLst>
          </p:cNvPr>
          <p:cNvSpPr txBox="1"/>
          <p:nvPr/>
        </p:nvSpPr>
        <p:spPr>
          <a:xfrm>
            <a:off x="999842" y="1255034"/>
            <a:ext cx="380584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removed irrelevant marks from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DataFrame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3DB18F78-B546-4E60-8AD4-0D9A66B95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580" y="4921711"/>
            <a:ext cx="6096000" cy="1637125"/>
          </a:xfrm>
          <a:prstGeom prst="rect">
            <a:avLst/>
          </a:prstGeom>
        </p:spPr>
      </p:pic>
      <p:sp>
        <p:nvSpPr>
          <p:cNvPr id="21" name="אליפסה 20">
            <a:extLst>
              <a:ext uri="{FF2B5EF4-FFF2-40B4-BE49-F238E27FC236}">
                <a16:creationId xmlns:a16="http://schemas.microsoft.com/office/drawing/2014/main" id="{B07A6078-BBC3-4372-86FA-E70378B83F7C}"/>
              </a:ext>
            </a:extLst>
          </p:cNvPr>
          <p:cNvSpPr/>
          <p:nvPr/>
        </p:nvSpPr>
        <p:spPr>
          <a:xfrm>
            <a:off x="6266101" y="5278504"/>
            <a:ext cx="398549" cy="22361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B32F82A0-A7B6-4594-B369-4ECEAE6B92F6}"/>
              </a:ext>
            </a:extLst>
          </p:cNvPr>
          <p:cNvSpPr/>
          <p:nvPr/>
        </p:nvSpPr>
        <p:spPr>
          <a:xfrm>
            <a:off x="6266101" y="6037911"/>
            <a:ext cx="398549" cy="22361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69E57BC8-8A45-48DF-BB3E-6918829EE8DC}"/>
              </a:ext>
            </a:extLst>
          </p:cNvPr>
          <p:cNvSpPr/>
          <p:nvPr/>
        </p:nvSpPr>
        <p:spPr>
          <a:xfrm>
            <a:off x="9234065" y="5278504"/>
            <a:ext cx="376998" cy="194942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145AD413-342E-4535-9641-65173AA6CD1B}"/>
              </a:ext>
            </a:extLst>
          </p:cNvPr>
          <p:cNvSpPr/>
          <p:nvPr/>
        </p:nvSpPr>
        <p:spPr>
          <a:xfrm>
            <a:off x="10242960" y="5263512"/>
            <a:ext cx="376998" cy="22361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9511562A-C2A6-450E-9246-39A33EB986D9}"/>
              </a:ext>
            </a:extLst>
          </p:cNvPr>
          <p:cNvSpPr/>
          <p:nvPr/>
        </p:nvSpPr>
        <p:spPr>
          <a:xfrm>
            <a:off x="10762739" y="5259477"/>
            <a:ext cx="378819" cy="242640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FD0511B6-DABA-489E-B811-B54B9A47CF4B}"/>
              </a:ext>
            </a:extLst>
          </p:cNvPr>
          <p:cNvSpPr/>
          <p:nvPr/>
        </p:nvSpPr>
        <p:spPr>
          <a:xfrm>
            <a:off x="10790085" y="6039150"/>
            <a:ext cx="378819" cy="242640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81719C17-4209-42B9-B5ED-9487BA6B567A}"/>
              </a:ext>
            </a:extLst>
          </p:cNvPr>
          <p:cNvSpPr/>
          <p:nvPr/>
        </p:nvSpPr>
        <p:spPr>
          <a:xfrm>
            <a:off x="6736465" y="5954411"/>
            <a:ext cx="491828" cy="327379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60061898-505D-4D19-BD2F-CAC241B992A9}"/>
              </a:ext>
            </a:extLst>
          </p:cNvPr>
          <p:cNvSpPr txBox="1"/>
          <p:nvPr/>
        </p:nvSpPr>
        <p:spPr>
          <a:xfrm>
            <a:off x="6276377" y="3561980"/>
            <a:ext cx="572003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dropped rows with many missing values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חץ: למטה 31">
            <a:extLst>
              <a:ext uri="{FF2B5EF4-FFF2-40B4-BE49-F238E27FC236}">
                <a16:creationId xmlns:a16="http://schemas.microsoft.com/office/drawing/2014/main" id="{B93D27C4-8A95-4EE7-9FF8-21450E833D28}"/>
              </a:ext>
            </a:extLst>
          </p:cNvPr>
          <p:cNvSpPr/>
          <p:nvPr/>
        </p:nvSpPr>
        <p:spPr>
          <a:xfrm>
            <a:off x="8813400" y="4387862"/>
            <a:ext cx="463313" cy="524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435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70AB8DF-7567-4766-BCA8-8EFD3C918001}"/>
              </a:ext>
            </a:extLst>
          </p:cNvPr>
          <p:cNvSpPr txBox="1"/>
          <p:nvPr/>
        </p:nvSpPr>
        <p:spPr>
          <a:xfrm>
            <a:off x="870405" y="3924048"/>
            <a:ext cx="10275084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the data analysis phase, we chose visualizations that will help us know if is it possible to predict the connection between the popularity of a TV show(‘rating’) and its characteristics.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B59FFC-2BBF-44BC-9A59-607211B0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5526" y="180073"/>
            <a:ext cx="6136279" cy="355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28300530-EE7A-4C6A-9678-8B62177A5C35}"/>
              </a:ext>
            </a:extLst>
          </p:cNvPr>
          <p:cNvSpPr/>
          <p:nvPr/>
        </p:nvSpPr>
        <p:spPr>
          <a:xfrm>
            <a:off x="1008306" y="594930"/>
            <a:ext cx="373050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Step three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EDA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386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D4F1BC72-44F0-4468-9960-E2E7ED9E578B}"/>
              </a:ext>
            </a:extLst>
          </p:cNvPr>
          <p:cNvSpPr txBox="1"/>
          <p:nvPr/>
        </p:nvSpPr>
        <p:spPr>
          <a:xfrm>
            <a:off x="-491850" y="91516"/>
            <a:ext cx="6110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Statistical properties of the dataset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38F0FA4-5B1B-47AD-AE7E-B64CB5A1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1" y="943269"/>
            <a:ext cx="6315214" cy="1945395"/>
          </a:xfrm>
          <a:prstGeom prst="rect">
            <a:avLst/>
          </a:prstGeom>
        </p:spPr>
      </p:pic>
      <p:sp>
        <p:nvSpPr>
          <p:cNvPr id="7" name="חץ: למטה 6">
            <a:extLst>
              <a:ext uri="{FF2B5EF4-FFF2-40B4-BE49-F238E27FC236}">
                <a16:creationId xmlns:a16="http://schemas.microsoft.com/office/drawing/2014/main" id="{1182AF4A-03B3-4EF7-B4EB-65EEB370535E}"/>
              </a:ext>
            </a:extLst>
          </p:cNvPr>
          <p:cNvSpPr/>
          <p:nvPr/>
        </p:nvSpPr>
        <p:spPr>
          <a:xfrm>
            <a:off x="3095056" y="481604"/>
            <a:ext cx="542925" cy="461665"/>
          </a:xfrm>
          <a:prstGeom prst="downArrow">
            <a:avLst>
              <a:gd name="adj1" fmla="val 50000"/>
              <a:gd name="adj2" fmla="val 43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4DAA7D0-A759-49C9-B57A-F6F36433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76" y="1704943"/>
            <a:ext cx="4771123" cy="3711587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47C2F1E-8FE4-4793-9EA4-1E330E918D8C}"/>
              </a:ext>
            </a:extLst>
          </p:cNvPr>
          <p:cNvSpPr txBox="1"/>
          <p:nvPr/>
        </p:nvSpPr>
        <p:spPr>
          <a:xfrm>
            <a:off x="7047185" y="137641"/>
            <a:ext cx="5343678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Heatmap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correlation between the features</a:t>
            </a:r>
            <a:endParaRPr lang="he-IL" sz="20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0417D77-343E-4CE7-827F-4CB44EE4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038" y="943269"/>
            <a:ext cx="579170" cy="72548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BF2090D-601C-4CC2-BCDE-761CD02FB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21" y="3969336"/>
            <a:ext cx="6689065" cy="2755808"/>
          </a:xfrm>
          <a:prstGeom prst="rect">
            <a:avLst/>
          </a:prstGeom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77E3199D-FE65-4B10-A9E3-F47BEFD4AA0B}"/>
              </a:ext>
            </a:extLst>
          </p:cNvPr>
          <p:cNvSpPr txBox="1"/>
          <p:nvPr/>
        </p:nvSpPr>
        <p:spPr>
          <a:xfrm>
            <a:off x="3659678" y="3094086"/>
            <a:ext cx="328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Series view distribution </a:t>
            </a:r>
            <a:endParaRPr lang="he-IL" sz="18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חץ: למטה 12">
            <a:extLst>
              <a:ext uri="{FF2B5EF4-FFF2-40B4-BE49-F238E27FC236}">
                <a16:creationId xmlns:a16="http://schemas.microsoft.com/office/drawing/2014/main" id="{AB9268BF-962A-4E36-8556-1BDB0B13DEAF}"/>
              </a:ext>
            </a:extLst>
          </p:cNvPr>
          <p:cNvSpPr/>
          <p:nvPr/>
        </p:nvSpPr>
        <p:spPr>
          <a:xfrm>
            <a:off x="4887499" y="3429000"/>
            <a:ext cx="400050" cy="490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F3A6657F-08B6-4315-8FD3-F309308B3731}"/>
              </a:ext>
            </a:extLst>
          </p:cNvPr>
          <p:cNvSpPr txBox="1"/>
          <p:nvPr/>
        </p:nvSpPr>
        <p:spPr>
          <a:xfrm>
            <a:off x="145221" y="3107858"/>
            <a:ext cx="3034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Series rating distribution </a:t>
            </a:r>
          </a:p>
        </p:txBody>
      </p:sp>
      <p:sp>
        <p:nvSpPr>
          <p:cNvPr id="32" name="חץ: למטה 31">
            <a:extLst>
              <a:ext uri="{FF2B5EF4-FFF2-40B4-BE49-F238E27FC236}">
                <a16:creationId xmlns:a16="http://schemas.microsoft.com/office/drawing/2014/main" id="{2AFF4B48-597B-4C53-8A78-05B4E670804E}"/>
              </a:ext>
            </a:extLst>
          </p:cNvPr>
          <p:cNvSpPr/>
          <p:nvPr/>
        </p:nvSpPr>
        <p:spPr>
          <a:xfrm>
            <a:off x="1372755" y="3453608"/>
            <a:ext cx="400050" cy="490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152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0E2137E0-878C-4CEE-9B92-D0D3BB67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89" y="4835093"/>
            <a:ext cx="4014076" cy="189178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07775DE-F760-411E-9960-81FE8AFF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3" y="3422593"/>
            <a:ext cx="4455476" cy="115794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37CD0F1-E37A-4120-9BCB-2BD3282E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817" y="4400204"/>
            <a:ext cx="6619993" cy="2310911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A2D3D798-25AD-4045-801D-155CDBAC50B4}"/>
              </a:ext>
            </a:extLst>
          </p:cNvPr>
          <p:cNvSpPr txBox="1"/>
          <p:nvPr/>
        </p:nvSpPr>
        <p:spPr>
          <a:xfrm>
            <a:off x="5284951" y="3433493"/>
            <a:ext cx="607544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create a Rating range to show the values in cross tabulation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9" name="מחבר ישר 48">
            <a:extLst>
              <a:ext uri="{FF2B5EF4-FFF2-40B4-BE49-F238E27FC236}">
                <a16:creationId xmlns:a16="http://schemas.microsoft.com/office/drawing/2014/main" id="{426A2196-B331-4957-84DB-E8D2B6B26279}"/>
              </a:ext>
            </a:extLst>
          </p:cNvPr>
          <p:cNvCxnSpPr>
            <a:cxnSpLocks/>
          </p:cNvCxnSpPr>
          <p:nvPr/>
        </p:nvCxnSpPr>
        <p:spPr>
          <a:xfrm flipH="1">
            <a:off x="1" y="3248025"/>
            <a:ext cx="12199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5F092CEC-5557-4A3D-A6D9-A58D7E912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66" y="392613"/>
            <a:ext cx="2921104" cy="2483019"/>
          </a:xfrm>
          <a:prstGeom prst="rect">
            <a:avLst/>
          </a:prstGeom>
        </p:spPr>
      </p:pic>
      <p:pic>
        <p:nvPicPr>
          <p:cNvPr id="52" name="תמונה 51">
            <a:extLst>
              <a:ext uri="{FF2B5EF4-FFF2-40B4-BE49-F238E27FC236}">
                <a16:creationId xmlns:a16="http://schemas.microsoft.com/office/drawing/2014/main" id="{1D823BCA-6BA4-4912-BCA2-44C342CB8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438" y="1466469"/>
            <a:ext cx="572319" cy="335309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E09F80CA-65D7-4F8D-91AA-1FBB1DE91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869" y="418855"/>
            <a:ext cx="2835221" cy="2483020"/>
          </a:xfrm>
          <a:prstGeom prst="rect">
            <a:avLst/>
          </a:prstGeom>
        </p:spPr>
      </p:pic>
      <p:pic>
        <p:nvPicPr>
          <p:cNvPr id="54" name="תמונה 53">
            <a:extLst>
              <a:ext uri="{FF2B5EF4-FFF2-40B4-BE49-F238E27FC236}">
                <a16:creationId xmlns:a16="http://schemas.microsoft.com/office/drawing/2014/main" id="{1A102C5A-571F-40E2-B8E6-B9E5939D3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608" y="1812983"/>
            <a:ext cx="4376395" cy="1420524"/>
          </a:xfrm>
          <a:prstGeom prst="rect">
            <a:avLst/>
          </a:prstGeom>
        </p:spPr>
      </p:pic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E12EE6C6-87DB-4D79-9DF8-88F5E9489D26}"/>
              </a:ext>
            </a:extLst>
          </p:cNvPr>
          <p:cNvSpPr txBox="1"/>
          <p:nvPr/>
        </p:nvSpPr>
        <p:spPr>
          <a:xfrm>
            <a:off x="6957399" y="717850"/>
            <a:ext cx="524251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We took the 10 most common genres and used them for those pie &amp; bar charts </a:t>
            </a:r>
            <a:endParaRPr kumimoji="0" lang="he-IL" sz="2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06CBA622-8998-478F-A85B-4AE51F707CE7}"/>
              </a:ext>
            </a:extLst>
          </p:cNvPr>
          <p:cNvSpPr txBox="1"/>
          <p:nvPr/>
        </p:nvSpPr>
        <p:spPr>
          <a:xfrm>
            <a:off x="7781958" y="219998"/>
            <a:ext cx="3813696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Research- genre feature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8" name="תמונה 57">
            <a:extLst>
              <a:ext uri="{FF2B5EF4-FFF2-40B4-BE49-F238E27FC236}">
                <a16:creationId xmlns:a16="http://schemas.microsoft.com/office/drawing/2014/main" id="{D19E0D3D-9F53-4C2B-93F0-38EA268DB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304" y="3200380"/>
            <a:ext cx="3877392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5B8B5A16-5CB8-40D9-A4EF-91BE8FBE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9" y="396758"/>
            <a:ext cx="5243649" cy="117356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0EE1A95-AF1D-4410-B499-4E88BF9F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9" y="4462071"/>
            <a:ext cx="5243649" cy="2326835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A0951E2E-5DF2-4F41-BEE0-9058594DC2EB}"/>
              </a:ext>
            </a:extLst>
          </p:cNvPr>
          <p:cNvSpPr/>
          <p:nvPr/>
        </p:nvSpPr>
        <p:spPr>
          <a:xfrm rot="5400000">
            <a:off x="2556642" y="3987340"/>
            <a:ext cx="379853" cy="419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8705148-D933-4ABE-965C-48B25BBB0620}"/>
              </a:ext>
            </a:extLst>
          </p:cNvPr>
          <p:cNvSpPr txBox="1"/>
          <p:nvPr/>
        </p:nvSpPr>
        <p:spPr>
          <a:xfrm>
            <a:off x="-98644" y="-56037"/>
            <a:ext cx="59055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boxplot to find the outlier values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E2B0438B-CBAB-46F1-9EDB-2B903CA6B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9" y="1663720"/>
            <a:ext cx="5243649" cy="2279894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80E7ACAC-E2FE-4036-8F55-7DF02DC7A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142" y="725662"/>
            <a:ext cx="6297187" cy="3100614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165EF958-8130-4CD7-886A-6256C4837184}"/>
              </a:ext>
            </a:extLst>
          </p:cNvPr>
          <p:cNvSpPr txBox="1"/>
          <p:nvPr/>
        </p:nvSpPr>
        <p:spPr>
          <a:xfrm>
            <a:off x="6468894" y="115492"/>
            <a:ext cx="494165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Research- chapter length feature</a:t>
            </a:r>
            <a:endParaRPr lang="he-I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121DA8CC-1D32-4463-A7C2-B6F149230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142" y="4006963"/>
            <a:ext cx="6297187" cy="27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8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C9AD06A8-6CC6-441C-B36A-D3C8423E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2" y="408439"/>
            <a:ext cx="4155853" cy="312116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D22E0DD-9043-4E04-9E24-05F36ACB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63" y="3931452"/>
            <a:ext cx="4031349" cy="2821944"/>
          </a:xfrm>
          <a:prstGeom prst="rect">
            <a:avLst/>
          </a:prstGeom>
        </p:spPr>
      </p:pic>
      <p:sp>
        <p:nvSpPr>
          <p:cNvPr id="4" name="חץ: למטה 3">
            <a:extLst>
              <a:ext uri="{FF2B5EF4-FFF2-40B4-BE49-F238E27FC236}">
                <a16:creationId xmlns:a16="http://schemas.microsoft.com/office/drawing/2014/main" id="{726A4D63-90DB-4828-9E0B-C36979ED8443}"/>
              </a:ext>
            </a:extLst>
          </p:cNvPr>
          <p:cNvSpPr/>
          <p:nvPr/>
        </p:nvSpPr>
        <p:spPr>
          <a:xfrm>
            <a:off x="1762670" y="3529604"/>
            <a:ext cx="438150" cy="396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257D7E8D-2378-41BF-A5FC-5AE0389FEC6E}"/>
              </a:ext>
            </a:extLst>
          </p:cNvPr>
          <p:cNvSpPr/>
          <p:nvPr/>
        </p:nvSpPr>
        <p:spPr>
          <a:xfrm>
            <a:off x="1120260" y="1441327"/>
            <a:ext cx="1284820" cy="81674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E05AA275-76DA-43AF-B8E2-0B13F0DA851B}"/>
              </a:ext>
            </a:extLst>
          </p:cNvPr>
          <p:cNvSpPr/>
          <p:nvPr/>
        </p:nvSpPr>
        <p:spPr>
          <a:xfrm>
            <a:off x="4030937" y="1668918"/>
            <a:ext cx="195309" cy="258628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D15561AE-C19A-4D1C-8C43-B131FA0AD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02" y="349440"/>
            <a:ext cx="3771018" cy="269312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AB011FE8-B541-48EB-899B-F73E844B1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278" y="3260255"/>
            <a:ext cx="7039448" cy="3493141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D3B177E-C2AC-474F-8A0A-43C26B7AE2BF}"/>
              </a:ext>
            </a:extLst>
          </p:cNvPr>
          <p:cNvSpPr txBox="1"/>
          <p:nvPr/>
        </p:nvSpPr>
        <p:spPr>
          <a:xfrm>
            <a:off x="8585002" y="142043"/>
            <a:ext cx="3337710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Research- chapter length feature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212308B-C264-40E6-8B46-78F2D107A453}"/>
              </a:ext>
            </a:extLst>
          </p:cNvPr>
          <p:cNvSpPr txBox="1"/>
          <p:nvPr/>
        </p:nvSpPr>
        <p:spPr>
          <a:xfrm>
            <a:off x="8478650" y="1913343"/>
            <a:ext cx="339960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 combination of the four features into a single graph </a:t>
            </a:r>
            <a:endParaRPr lang="he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חץ: למטה 17">
            <a:extLst>
              <a:ext uri="{FF2B5EF4-FFF2-40B4-BE49-F238E27FC236}">
                <a16:creationId xmlns:a16="http://schemas.microsoft.com/office/drawing/2014/main" id="{42F249A1-FF90-4B79-8BC5-12AB765CCC79}"/>
              </a:ext>
            </a:extLst>
          </p:cNvPr>
          <p:cNvSpPr/>
          <p:nvPr/>
        </p:nvSpPr>
        <p:spPr>
          <a:xfrm>
            <a:off x="10139864" y="2595861"/>
            <a:ext cx="372387" cy="476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490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EE3180F9-3782-42DB-97B7-82906EA0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8" y="854315"/>
            <a:ext cx="4901904" cy="257468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957381C-CEAB-4B48-A233-AC4EAAEC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56" y="3684719"/>
            <a:ext cx="4928179" cy="239971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8E6A81B-A29F-4B38-923B-D7C0F5BA8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567" y="873741"/>
            <a:ext cx="5038725" cy="256949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D78EFC4-D9B6-4F3D-8ABE-ABA823124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41" y="3684402"/>
            <a:ext cx="5057775" cy="239971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8CAB671-B103-4005-BC82-51A32D19467C}"/>
              </a:ext>
            </a:extLst>
          </p:cNvPr>
          <p:cNvSpPr txBox="1"/>
          <p:nvPr/>
        </p:nvSpPr>
        <p:spPr>
          <a:xfrm>
            <a:off x="217708" y="199633"/>
            <a:ext cx="490190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Research- user reviews feature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43A0980-32CB-4555-BA94-2F68F808372F}"/>
              </a:ext>
            </a:extLst>
          </p:cNvPr>
          <p:cNvSpPr txBox="1"/>
          <p:nvPr/>
        </p:nvSpPr>
        <p:spPr>
          <a:xfrm>
            <a:off x="6839391" y="192876"/>
            <a:ext cx="503094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Research- critic review feature</a:t>
            </a:r>
            <a:endParaRPr kumimoji="0" lang="he-I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4B0956A-1E39-42AA-9E15-5DC23F295EEB}"/>
              </a:ext>
            </a:extLst>
          </p:cNvPr>
          <p:cNvSpPr txBox="1"/>
          <p:nvPr/>
        </p:nvSpPr>
        <p:spPr>
          <a:xfrm>
            <a:off x="653278" y="6361357"/>
            <a:ext cx="1189748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There are more visualizations in our code that we have chosen not to display in the presentation </a:t>
            </a:r>
            <a:endParaRPr lang="he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צורה חופשית: צורה 4">
            <a:extLst>
              <a:ext uri="{FF2B5EF4-FFF2-40B4-BE49-F238E27FC236}">
                <a16:creationId xmlns:a16="http://schemas.microsoft.com/office/drawing/2014/main" id="{48AB3FA2-DE1B-44CB-877A-119D6187EE35}"/>
              </a:ext>
            </a:extLst>
          </p:cNvPr>
          <p:cNvSpPr/>
          <p:nvPr/>
        </p:nvSpPr>
        <p:spPr>
          <a:xfrm>
            <a:off x="684225" y="4777250"/>
            <a:ext cx="4755251" cy="1147367"/>
          </a:xfrm>
          <a:custGeom>
            <a:avLst/>
            <a:gdLst>
              <a:gd name="connsiteX0" fmla="*/ 43755 w 4755251"/>
              <a:gd name="connsiteY0" fmla="*/ 976667 h 1147367"/>
              <a:gd name="connsiteX1" fmla="*/ 407740 w 4755251"/>
              <a:gd name="connsiteY1" fmla="*/ 994422 h 1147367"/>
              <a:gd name="connsiteX2" fmla="*/ 3000019 w 4755251"/>
              <a:gd name="connsiteY2" fmla="*/ 123 h 1147367"/>
              <a:gd name="connsiteX3" fmla="*/ 4491468 w 4755251"/>
              <a:gd name="connsiteY3" fmla="*/ 1065443 h 1147367"/>
              <a:gd name="connsiteX4" fmla="*/ 4748920 w 4755251"/>
              <a:gd name="connsiteY4" fmla="*/ 1083199 h 1147367"/>
              <a:gd name="connsiteX5" fmla="*/ 4651266 w 4755251"/>
              <a:gd name="connsiteY5" fmla="*/ 1145342 h 11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5251" h="1147367">
                <a:moveTo>
                  <a:pt x="43755" y="976667"/>
                </a:moveTo>
                <a:cubicBezTo>
                  <a:pt x="-20608" y="1066923"/>
                  <a:pt x="-84971" y="1157179"/>
                  <a:pt x="407740" y="994422"/>
                </a:cubicBezTo>
                <a:cubicBezTo>
                  <a:pt x="900451" y="831665"/>
                  <a:pt x="2319398" y="-11714"/>
                  <a:pt x="3000019" y="123"/>
                </a:cubicBezTo>
                <a:cubicBezTo>
                  <a:pt x="3680640" y="11960"/>
                  <a:pt x="4199985" y="884930"/>
                  <a:pt x="4491468" y="1065443"/>
                </a:cubicBezTo>
                <a:cubicBezTo>
                  <a:pt x="4782951" y="1245956"/>
                  <a:pt x="4722287" y="1069883"/>
                  <a:pt x="4748920" y="1083199"/>
                </a:cubicBezTo>
                <a:cubicBezTo>
                  <a:pt x="4775553" y="1096515"/>
                  <a:pt x="4713409" y="1120928"/>
                  <a:pt x="4651266" y="1145342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צורה חופשית: צורה 12">
            <a:extLst>
              <a:ext uri="{FF2B5EF4-FFF2-40B4-BE49-F238E27FC236}">
                <a16:creationId xmlns:a16="http://schemas.microsoft.com/office/drawing/2014/main" id="{8B7B92C6-912B-455E-9B7D-C83A4D797986}"/>
              </a:ext>
            </a:extLst>
          </p:cNvPr>
          <p:cNvSpPr/>
          <p:nvPr/>
        </p:nvSpPr>
        <p:spPr>
          <a:xfrm>
            <a:off x="7416930" y="4273438"/>
            <a:ext cx="4741929" cy="1698942"/>
          </a:xfrm>
          <a:custGeom>
            <a:avLst/>
            <a:gdLst>
              <a:gd name="connsiteX0" fmla="*/ 26402 w 4741929"/>
              <a:gd name="connsiteY0" fmla="*/ 1544867 h 1698942"/>
              <a:gd name="connsiteX1" fmla="*/ 372631 w 4741929"/>
              <a:gd name="connsiteY1" fmla="*/ 1562622 h 1698942"/>
              <a:gd name="connsiteX2" fmla="*/ 2627559 w 4741929"/>
              <a:gd name="connsiteY2" fmla="*/ 106684 h 1698942"/>
              <a:gd name="connsiteX3" fmla="*/ 3533082 w 4741929"/>
              <a:gd name="connsiteY3" fmla="*/ 275360 h 1698942"/>
              <a:gd name="connsiteX4" fmla="*/ 4190029 w 4741929"/>
              <a:gd name="connsiteY4" fmla="*/ 1589255 h 1698942"/>
              <a:gd name="connsiteX5" fmla="*/ 4704934 w 4741929"/>
              <a:gd name="connsiteY5" fmla="*/ 1624766 h 1698942"/>
              <a:gd name="connsiteX6" fmla="*/ 4660546 w 4741929"/>
              <a:gd name="connsiteY6" fmla="*/ 1598133 h 169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1929" h="1698942">
                <a:moveTo>
                  <a:pt x="26402" y="1544867"/>
                </a:moveTo>
                <a:cubicBezTo>
                  <a:pt x="-17247" y="1673593"/>
                  <a:pt x="-60895" y="1802319"/>
                  <a:pt x="372631" y="1562622"/>
                </a:cubicBezTo>
                <a:cubicBezTo>
                  <a:pt x="806157" y="1322925"/>
                  <a:pt x="2100817" y="321228"/>
                  <a:pt x="2627559" y="106684"/>
                </a:cubicBezTo>
                <a:cubicBezTo>
                  <a:pt x="3154301" y="-107860"/>
                  <a:pt x="3272670" y="28265"/>
                  <a:pt x="3533082" y="275360"/>
                </a:cubicBezTo>
                <a:cubicBezTo>
                  <a:pt x="3793494" y="522455"/>
                  <a:pt x="3994720" y="1364354"/>
                  <a:pt x="4190029" y="1589255"/>
                </a:cubicBezTo>
                <a:cubicBezTo>
                  <a:pt x="4385338" y="1814156"/>
                  <a:pt x="4626515" y="1623286"/>
                  <a:pt x="4704934" y="1624766"/>
                </a:cubicBezTo>
                <a:cubicBezTo>
                  <a:pt x="4783354" y="1626246"/>
                  <a:pt x="4721950" y="1612189"/>
                  <a:pt x="4660546" y="1598133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תמונה 16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D791FD0E-99D8-4735-B2BD-8AC9C6B45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7302">
            <a:off x="5595566" y="5609427"/>
            <a:ext cx="599662" cy="725907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D5594F3F-C35F-4907-91D2-5D2D42FD21AC}"/>
              </a:ext>
            </a:extLst>
          </p:cNvPr>
          <p:cNvSpPr txBox="1"/>
          <p:nvPr/>
        </p:nvSpPr>
        <p:spPr>
          <a:xfrm>
            <a:off x="5230749" y="3069106"/>
            <a:ext cx="147956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Can you see the similarity?</a:t>
            </a:r>
            <a:endParaRPr lang="he-IL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2B59AE1F-6200-4AC9-BE72-39C1C6BFCF80}"/>
              </a:ext>
            </a:extLst>
          </p:cNvPr>
          <p:cNvSpPr txBox="1"/>
          <p:nvPr/>
        </p:nvSpPr>
        <p:spPr>
          <a:xfrm>
            <a:off x="5213012" y="4022031"/>
            <a:ext cx="157673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For more data about Normal Distribution</a:t>
            </a:r>
          </a:p>
          <a:p>
            <a:pPr algn="ctr"/>
            <a:r>
              <a:rPr lang="en-US" dirty="0"/>
              <a:t>Click Here </a:t>
            </a:r>
            <a:endParaRPr lang="he-IL" dirty="0"/>
          </a:p>
        </p:txBody>
      </p:sp>
      <p:sp>
        <p:nvSpPr>
          <p:cNvPr id="19" name="חץ: למטה 18">
            <a:extLst>
              <a:ext uri="{FF2B5EF4-FFF2-40B4-BE49-F238E27FC236}">
                <a16:creationId xmlns:a16="http://schemas.microsoft.com/office/drawing/2014/main" id="{48EA87F4-DE55-4447-B4CB-CFA5902BED91}"/>
              </a:ext>
            </a:extLst>
          </p:cNvPr>
          <p:cNvSpPr/>
          <p:nvPr/>
        </p:nvSpPr>
        <p:spPr>
          <a:xfrm>
            <a:off x="5837571" y="5222359"/>
            <a:ext cx="115654" cy="259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D4D3D8DF-C881-4E13-AF9D-F25577C4E22F}"/>
              </a:ext>
            </a:extLst>
          </p:cNvPr>
          <p:cNvCxnSpPr>
            <a:cxnSpLocks/>
          </p:cNvCxnSpPr>
          <p:nvPr/>
        </p:nvCxnSpPr>
        <p:spPr>
          <a:xfrm flipH="1">
            <a:off x="4158404" y="3902800"/>
            <a:ext cx="1141384" cy="73107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BBD0A292-3E37-43D0-A47C-7385ED396839}"/>
              </a:ext>
            </a:extLst>
          </p:cNvPr>
          <p:cNvCxnSpPr>
            <a:cxnSpLocks/>
          </p:cNvCxnSpPr>
          <p:nvPr/>
        </p:nvCxnSpPr>
        <p:spPr>
          <a:xfrm>
            <a:off x="6527947" y="3886102"/>
            <a:ext cx="1510856" cy="99815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56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9B57A4C3-5AEE-42C7-98D8-7CAD6701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486" y="646598"/>
            <a:ext cx="10292862" cy="6858000"/>
          </a:xfrm>
          <a:prstGeom prst="rect">
            <a:avLst/>
          </a:prstGeom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D90737D5-1F65-4934-B199-6BC3489D6FB4}"/>
              </a:ext>
            </a:extLst>
          </p:cNvPr>
          <p:cNvSpPr txBox="1"/>
          <p:nvPr/>
        </p:nvSpPr>
        <p:spPr>
          <a:xfrm>
            <a:off x="349169" y="2565877"/>
            <a:ext cx="2775679" cy="350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In the machine learning section, we anticipate the future rating of an </a:t>
            </a: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Tv series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we performed actions to increase the chances of success.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1F6FA6A9-1526-46A4-8D76-780B9D3A432D}"/>
              </a:ext>
            </a:extLst>
          </p:cNvPr>
          <p:cNvSpPr/>
          <p:nvPr/>
        </p:nvSpPr>
        <p:spPr>
          <a:xfrm>
            <a:off x="498534" y="305952"/>
            <a:ext cx="600036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Step four 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Machine Learning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196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3D86B80-51B1-4B5F-8005-EFA4F27556DE}"/>
              </a:ext>
            </a:extLst>
          </p:cNvPr>
          <p:cNvSpPr txBox="1"/>
          <p:nvPr/>
        </p:nvSpPr>
        <p:spPr>
          <a:xfrm>
            <a:off x="1232501" y="852095"/>
            <a:ext cx="99251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used Scatter Plot to presents the model forecast against reality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26EE93B-0E05-4FBB-8488-3B432E08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6" y="1999905"/>
            <a:ext cx="5314950" cy="41719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014E32B-C131-4101-84AC-FC1B810BD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07" t="1928" r="17102" b="13033"/>
          <a:stretch/>
        </p:blipFill>
        <p:spPr>
          <a:xfrm>
            <a:off x="8912045" y="4141099"/>
            <a:ext cx="3287867" cy="27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4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8868C814-6D57-40BC-9D2C-2F18CD530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78" y="846012"/>
            <a:ext cx="10034741" cy="104309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8CD57FE-3300-4E71-84D4-412A6594F6CF}"/>
              </a:ext>
            </a:extLst>
          </p:cNvPr>
          <p:cNvSpPr txBox="1"/>
          <p:nvPr/>
        </p:nvSpPr>
        <p:spPr>
          <a:xfrm>
            <a:off x="4030092" y="293855"/>
            <a:ext cx="485775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Improving the model 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070F249-469B-4883-BF9B-1C2B39DE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287" y="2050974"/>
            <a:ext cx="6181725" cy="1585479"/>
          </a:xfrm>
          <a:prstGeom prst="rect">
            <a:avLst/>
          </a:prstGeom>
        </p:spPr>
      </p:pic>
      <p:sp>
        <p:nvSpPr>
          <p:cNvPr id="9" name="חץ: למטה 8">
            <a:extLst>
              <a:ext uri="{FF2B5EF4-FFF2-40B4-BE49-F238E27FC236}">
                <a16:creationId xmlns:a16="http://schemas.microsoft.com/office/drawing/2014/main" id="{B11B5431-6649-4424-A50C-0CDA3E7EBD9D}"/>
              </a:ext>
            </a:extLst>
          </p:cNvPr>
          <p:cNvSpPr/>
          <p:nvPr/>
        </p:nvSpPr>
        <p:spPr>
          <a:xfrm>
            <a:off x="6168885" y="3712367"/>
            <a:ext cx="580163" cy="523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F87B92A-572A-4C2A-9E08-F8BD2976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287" y="4272105"/>
            <a:ext cx="6181725" cy="2507532"/>
          </a:xfrm>
          <a:prstGeom prst="rect">
            <a:avLst/>
          </a:prstGeom>
        </p:spPr>
      </p:pic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A8EDC5B-B788-4774-AD28-2B6846DB4E8E}"/>
              </a:ext>
            </a:extLst>
          </p:cNvPr>
          <p:cNvCxnSpPr>
            <a:cxnSpLocks/>
          </p:cNvCxnSpPr>
          <p:nvPr/>
        </p:nvCxnSpPr>
        <p:spPr>
          <a:xfrm flipH="1">
            <a:off x="8344800" y="1561243"/>
            <a:ext cx="2573422" cy="693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7386B2BE-E91A-4F60-B2AE-51C61703F1FE}"/>
              </a:ext>
            </a:extLst>
          </p:cNvPr>
          <p:cNvCxnSpPr>
            <a:cxnSpLocks/>
          </p:cNvCxnSpPr>
          <p:nvPr/>
        </p:nvCxnSpPr>
        <p:spPr>
          <a:xfrm flipH="1">
            <a:off x="8731997" y="1561243"/>
            <a:ext cx="2196256" cy="2930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41B60AA7-C3A8-47B2-BA53-6239C35D7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8647" y="4856085"/>
            <a:ext cx="2096381" cy="208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4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2882838B-6ACD-4FD4-AABC-F9DC3448DFE5}"/>
              </a:ext>
            </a:extLst>
          </p:cNvPr>
          <p:cNvSpPr/>
          <p:nvPr/>
        </p:nvSpPr>
        <p:spPr>
          <a:xfrm>
            <a:off x="6612457" y="2150532"/>
            <a:ext cx="1312335" cy="12784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02F0805C-EB0C-48A7-B378-98B3B58A49E8}"/>
              </a:ext>
            </a:extLst>
          </p:cNvPr>
          <p:cNvSpPr/>
          <p:nvPr/>
        </p:nvSpPr>
        <p:spPr>
          <a:xfrm>
            <a:off x="8688910" y="2150532"/>
            <a:ext cx="1312335" cy="12784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C22E3279-3F11-45C9-89E3-3E1DC78C49A6}"/>
              </a:ext>
            </a:extLst>
          </p:cNvPr>
          <p:cNvSpPr/>
          <p:nvPr/>
        </p:nvSpPr>
        <p:spPr>
          <a:xfrm>
            <a:off x="4428060" y="2150532"/>
            <a:ext cx="1312335" cy="12784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F6135398-9F30-4B54-BE07-7D3FD237113E}"/>
              </a:ext>
            </a:extLst>
          </p:cNvPr>
          <p:cNvSpPr/>
          <p:nvPr/>
        </p:nvSpPr>
        <p:spPr>
          <a:xfrm>
            <a:off x="2285994" y="2150533"/>
            <a:ext cx="1312335" cy="12784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7" name="גרפיקה 36" descr="אינטרנט עם מילוי מלא">
            <a:extLst>
              <a:ext uri="{FF2B5EF4-FFF2-40B4-BE49-F238E27FC236}">
                <a16:creationId xmlns:a16="http://schemas.microsoft.com/office/drawing/2014/main" id="{7FEEB40B-34C3-4D3B-A215-63884756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4961" y="2332565"/>
            <a:ext cx="914400" cy="914400"/>
          </a:xfrm>
          <a:prstGeom prst="rect">
            <a:avLst/>
          </a:prstGeom>
        </p:spPr>
      </p:pic>
      <p:pic>
        <p:nvPicPr>
          <p:cNvPr id="38" name="גרפיקה 37" descr="תרשים עמודות עם מילוי מלא">
            <a:extLst>
              <a:ext uri="{FF2B5EF4-FFF2-40B4-BE49-F238E27FC236}">
                <a16:creationId xmlns:a16="http://schemas.microsoft.com/office/drawing/2014/main" id="{0366EA6F-D4B1-46EB-A5D2-2061A8B1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9313" y="2332563"/>
            <a:ext cx="914400" cy="914400"/>
          </a:xfrm>
          <a:prstGeom prst="rect">
            <a:avLst/>
          </a:prstGeom>
        </p:spPr>
      </p:pic>
      <p:pic>
        <p:nvPicPr>
          <p:cNvPr id="39" name="גרפיקה 38" descr="סחבה ודלי עם מילוי מלא">
            <a:extLst>
              <a:ext uri="{FF2B5EF4-FFF2-40B4-BE49-F238E27FC236}">
                <a16:creationId xmlns:a16="http://schemas.microsoft.com/office/drawing/2014/main" id="{A094949B-FD5D-411A-840C-14D0F5317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2799" y="2338924"/>
            <a:ext cx="831844" cy="831844"/>
          </a:xfrm>
          <a:prstGeom prst="rect">
            <a:avLst/>
          </a:prstGeom>
        </p:spPr>
      </p:pic>
      <p:pic>
        <p:nvPicPr>
          <p:cNvPr id="40" name="גרפיקה 39" descr="ראש עם גלגלי שיניים עם מילוי מלא">
            <a:extLst>
              <a:ext uri="{FF2B5EF4-FFF2-40B4-BE49-F238E27FC236}">
                <a16:creationId xmlns:a16="http://schemas.microsoft.com/office/drawing/2014/main" id="{EA2D366C-DF83-4A95-A0B5-520040ABE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877" y="2332565"/>
            <a:ext cx="914400" cy="914400"/>
          </a:xfrm>
          <a:prstGeom prst="rect">
            <a:avLst/>
          </a:prstGeom>
        </p:spPr>
      </p:pic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540106C1-40C0-4177-BD02-8CC2BE104808}"/>
              </a:ext>
            </a:extLst>
          </p:cNvPr>
          <p:cNvSpPr txBox="1"/>
          <p:nvPr/>
        </p:nvSpPr>
        <p:spPr>
          <a:xfrm>
            <a:off x="381086" y="3615257"/>
            <a:ext cx="114704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Research</a:t>
            </a:r>
            <a:endParaRPr lang="he-IL" sz="2000" b="1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893ECFA6-E4FB-4D4A-8535-031935347267}"/>
              </a:ext>
            </a:extLst>
          </p:cNvPr>
          <p:cNvSpPr txBox="1"/>
          <p:nvPr/>
        </p:nvSpPr>
        <p:spPr>
          <a:xfrm>
            <a:off x="2253027" y="3611032"/>
            <a:ext cx="125386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 algn="ctr" rtl="0"/>
            <a:r>
              <a:rPr lang="en-US" sz="1800" b="1" i="0" dirty="0"/>
              <a:t>Data</a:t>
            </a:r>
          </a:p>
          <a:p>
            <a:pPr lvl="0" algn="ctr" rtl="0"/>
            <a:r>
              <a:rPr lang="en-US" sz="1800" b="1" i="0" dirty="0"/>
              <a:t>Acquisition</a:t>
            </a:r>
            <a:endParaRPr lang="he-IL" sz="1800" dirty="0"/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5DA76D41-AB25-4EA6-8690-786E8A31DB3A}"/>
              </a:ext>
            </a:extLst>
          </p:cNvPr>
          <p:cNvSpPr txBox="1"/>
          <p:nvPr/>
        </p:nvSpPr>
        <p:spPr>
          <a:xfrm>
            <a:off x="4529411" y="3615264"/>
            <a:ext cx="100380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 algn="ctr" rtl="0"/>
            <a:r>
              <a:rPr lang="en-US" sz="1800" b="1" i="0" dirty="0"/>
              <a:t>Data</a:t>
            </a:r>
            <a:endParaRPr lang="he-IL" sz="1800" b="1" i="0" dirty="0"/>
          </a:p>
          <a:p>
            <a:pPr lvl="0" algn="ctr" rtl="0"/>
            <a:r>
              <a:rPr lang="en-US" sz="1800" b="1" i="0" dirty="0"/>
              <a:t>Cleaning</a:t>
            </a:r>
            <a:endParaRPr lang="en-US" sz="1800" b="0" i="0" dirty="0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A90CB5AE-C013-4B85-9EC4-B9BC0294FD29}"/>
              </a:ext>
            </a:extLst>
          </p:cNvPr>
          <p:cNvSpPr txBox="1"/>
          <p:nvPr/>
        </p:nvSpPr>
        <p:spPr>
          <a:xfrm>
            <a:off x="6980211" y="3646035"/>
            <a:ext cx="5768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 algn="ctr" rtl="0"/>
            <a:r>
              <a:rPr lang="en-US" sz="1800" b="1" dirty="0"/>
              <a:t>EDA</a:t>
            </a:r>
            <a:endParaRPr lang="he-IL" sz="1800" b="1" dirty="0"/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91E10C82-7D49-4375-BE3A-4B3A825F4555}"/>
              </a:ext>
            </a:extLst>
          </p:cNvPr>
          <p:cNvSpPr txBox="1"/>
          <p:nvPr/>
        </p:nvSpPr>
        <p:spPr>
          <a:xfrm>
            <a:off x="8836764" y="3646035"/>
            <a:ext cx="101662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 algn="ctr" rtl="0"/>
            <a:r>
              <a:rPr lang="en-US" sz="1800" b="1" dirty="0"/>
              <a:t>Machine</a:t>
            </a:r>
          </a:p>
          <a:p>
            <a:pPr lvl="0" algn="ctr" rtl="0"/>
            <a:r>
              <a:rPr lang="en-US" sz="1800" b="1" dirty="0"/>
              <a:t> learning</a:t>
            </a:r>
            <a:endParaRPr lang="he-IL" sz="1800" b="1" dirty="0"/>
          </a:p>
        </p:txBody>
      </p:sp>
      <p:pic>
        <p:nvPicPr>
          <p:cNvPr id="46" name="גרפיקה 45" descr="חץ ימינה עם מילוי מלא">
            <a:extLst>
              <a:ext uri="{FF2B5EF4-FFF2-40B4-BE49-F238E27FC236}">
                <a16:creationId xmlns:a16="http://schemas.microsoft.com/office/drawing/2014/main" id="{03065EBB-4FE5-4A20-9796-A4FD54C9D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2857" y="2499782"/>
            <a:ext cx="529583" cy="579965"/>
          </a:xfrm>
          <a:prstGeom prst="rect">
            <a:avLst/>
          </a:prstGeom>
        </p:spPr>
      </p:pic>
      <p:pic>
        <p:nvPicPr>
          <p:cNvPr id="47" name="גרפיקה 46" descr="חץ ימינה עם מילוי מלא">
            <a:extLst>
              <a:ext uri="{FF2B5EF4-FFF2-40B4-BE49-F238E27FC236}">
                <a16:creationId xmlns:a16="http://schemas.microsoft.com/office/drawing/2014/main" id="{BF908B16-5993-4811-9850-93806EF7AC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6287" y="2514597"/>
            <a:ext cx="529583" cy="579965"/>
          </a:xfrm>
          <a:prstGeom prst="rect">
            <a:avLst/>
          </a:prstGeom>
        </p:spPr>
      </p:pic>
      <p:pic>
        <p:nvPicPr>
          <p:cNvPr id="48" name="גרפיקה 47" descr="חץ ימינה עם מילוי מלא">
            <a:extLst>
              <a:ext uri="{FF2B5EF4-FFF2-40B4-BE49-F238E27FC236}">
                <a16:creationId xmlns:a16="http://schemas.microsoft.com/office/drawing/2014/main" id="{92468E7F-E065-4A20-ACED-48B52B545B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2431" y="2499781"/>
            <a:ext cx="529583" cy="579965"/>
          </a:xfrm>
          <a:prstGeom prst="rect">
            <a:avLst/>
          </a:prstGeom>
        </p:spPr>
      </p:pic>
      <p:pic>
        <p:nvPicPr>
          <p:cNvPr id="49" name="גרפיקה 48" descr="חץ ימינה עם מילוי מלא">
            <a:extLst>
              <a:ext uri="{FF2B5EF4-FFF2-40B4-BE49-F238E27FC236}">
                <a16:creationId xmlns:a16="http://schemas.microsoft.com/office/drawing/2014/main" id="{8259E444-2EE4-4ED5-AE23-B3A5DE4D6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5647" y="2514597"/>
            <a:ext cx="529583" cy="579965"/>
          </a:xfrm>
          <a:prstGeom prst="rect">
            <a:avLst/>
          </a:prstGeom>
        </p:spPr>
      </p:pic>
      <p:pic>
        <p:nvPicPr>
          <p:cNvPr id="50" name="גרפיקה 49" descr="חץ ימינה עם מילוי מלא">
            <a:extLst>
              <a:ext uri="{FF2B5EF4-FFF2-40B4-BE49-F238E27FC236}">
                <a16:creationId xmlns:a16="http://schemas.microsoft.com/office/drawing/2014/main" id="{6AE137EF-A348-4959-89DD-F73B25CA2B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0187" y="2514597"/>
            <a:ext cx="529583" cy="579965"/>
          </a:xfrm>
          <a:prstGeom prst="rect">
            <a:avLst/>
          </a:prstGeom>
        </p:spPr>
      </p:pic>
      <p:sp>
        <p:nvSpPr>
          <p:cNvPr id="51" name="אליפסה 50">
            <a:extLst>
              <a:ext uri="{FF2B5EF4-FFF2-40B4-BE49-F238E27FC236}">
                <a16:creationId xmlns:a16="http://schemas.microsoft.com/office/drawing/2014/main" id="{3C99A87F-33DD-40FB-BD54-2F76702058DA}"/>
              </a:ext>
            </a:extLst>
          </p:cNvPr>
          <p:cNvSpPr/>
          <p:nvPr/>
        </p:nvSpPr>
        <p:spPr>
          <a:xfrm>
            <a:off x="287863" y="2150533"/>
            <a:ext cx="1312335" cy="12784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2" name="גרפיקה 51" descr="מחקר עם מילוי מלא">
            <a:extLst>
              <a:ext uri="{FF2B5EF4-FFF2-40B4-BE49-F238E27FC236}">
                <a16:creationId xmlns:a16="http://schemas.microsoft.com/office/drawing/2014/main" id="{9BB59D85-E58A-4368-8002-D49D53FF68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625" y="2387596"/>
            <a:ext cx="833968" cy="833968"/>
          </a:xfrm>
          <a:prstGeom prst="rect">
            <a:avLst/>
          </a:prstGeom>
        </p:spPr>
      </p:pic>
      <p:sp>
        <p:nvSpPr>
          <p:cNvPr id="53" name="אליפסה 52">
            <a:extLst>
              <a:ext uri="{FF2B5EF4-FFF2-40B4-BE49-F238E27FC236}">
                <a16:creationId xmlns:a16="http://schemas.microsoft.com/office/drawing/2014/main" id="{C97912C0-43A8-4F47-8A17-19E87F4C1C70}"/>
              </a:ext>
            </a:extLst>
          </p:cNvPr>
          <p:cNvSpPr/>
          <p:nvPr/>
        </p:nvSpPr>
        <p:spPr>
          <a:xfrm>
            <a:off x="10621430" y="2150533"/>
            <a:ext cx="1312335" cy="12784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54" name="גרפיקה 53" descr="מצגת עם תרשים עוגה עם מילוי מלא">
            <a:extLst>
              <a:ext uri="{FF2B5EF4-FFF2-40B4-BE49-F238E27FC236}">
                <a16:creationId xmlns:a16="http://schemas.microsoft.com/office/drawing/2014/main" id="{4403A783-BE48-47A0-82BE-20BB8281C5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0397" y="2332565"/>
            <a:ext cx="914400" cy="914400"/>
          </a:xfrm>
          <a:prstGeom prst="rect">
            <a:avLst/>
          </a:prstGeom>
        </p:spPr>
      </p:pic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11358A94-86CF-4668-B0C3-4BE84FE96FCA}"/>
              </a:ext>
            </a:extLst>
          </p:cNvPr>
          <p:cNvSpPr txBox="1"/>
          <p:nvPr/>
        </p:nvSpPr>
        <p:spPr>
          <a:xfrm>
            <a:off x="10332584" y="3646035"/>
            <a:ext cx="17166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 rtl="0"/>
            <a:r>
              <a:rPr lang="pt-BR" b="1" dirty="0"/>
              <a:t>Conclusions</a:t>
            </a:r>
            <a:endParaRPr lang="he-IL" sz="1800" b="1" dirty="0"/>
          </a:p>
        </p:txBody>
      </p:sp>
    </p:spTree>
    <p:extLst>
      <p:ext uri="{BB962C8B-B14F-4D97-AF65-F5344CB8AC3E}">
        <p14:creationId xmlns:p14="http://schemas.microsoft.com/office/powerpoint/2010/main" val="69872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914D4DEE-FD64-449A-8CC8-936B33ACF2F6}"/>
              </a:ext>
            </a:extLst>
          </p:cNvPr>
          <p:cNvSpPr txBox="1"/>
          <p:nvPr/>
        </p:nvSpPr>
        <p:spPr>
          <a:xfrm>
            <a:off x="5144817" y="220500"/>
            <a:ext cx="6786056" cy="19082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 we can find out about the rating of a particular tv series by its characteristics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this is a tool that can help us know if a TV series is about to succeed or not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0AC4D7D-86FC-4957-8D83-9C941E0B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7" y="100331"/>
            <a:ext cx="3565069" cy="332866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89C50039-527B-4ED1-B97B-62A015EE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845" y="2614142"/>
            <a:ext cx="3390900" cy="404939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FBE2F51-F80D-4239-9F84-74BE1B25B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101" y="2613051"/>
            <a:ext cx="3464463" cy="40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מלבן 5">
            <a:extLst>
              <a:ext uri="{FF2B5EF4-FFF2-40B4-BE49-F238E27FC236}">
                <a16:creationId xmlns:a16="http://schemas.microsoft.com/office/drawing/2014/main" id="{E5403FF6-6CB8-40C9-BB7F-DA00D38A430E}"/>
              </a:ext>
            </a:extLst>
          </p:cNvPr>
          <p:cNvSpPr/>
          <p:nvPr/>
        </p:nvSpPr>
        <p:spPr>
          <a:xfrm>
            <a:off x="3359382" y="342369"/>
            <a:ext cx="54732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WOW EFFECT 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8718A73B-3F08-48C7-89AC-98E5A8834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51" y="1348735"/>
            <a:ext cx="10512707" cy="5435827"/>
          </a:xfrm>
          <a:prstGeom prst="rect">
            <a:avLst/>
          </a:prstGeom>
        </p:spPr>
      </p:pic>
      <p:pic>
        <p:nvPicPr>
          <p:cNvPr id="4" name="סרטון הדגמה חיזוי רייטינג">
            <a:hlinkClick r:id="" action="ppaction://media"/>
            <a:extLst>
              <a:ext uri="{FF2B5EF4-FFF2-40B4-BE49-F238E27FC236}">
                <a16:creationId xmlns:a16="http://schemas.microsoft.com/office/drawing/2014/main" id="{7C7D7C17-2C13-4629-9D00-3D4DF9B8C2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2" end="1678"/>
                </p14:media>
              </p:ext>
            </p:extLst>
          </p:nvPr>
        </p:nvPicPr>
        <p:blipFill rotWithShape="1">
          <a:blip r:embed="rId6"/>
          <a:srcRect l="8474" t="15691" r="9346" b="18705"/>
          <a:stretch/>
        </p:blipFill>
        <p:spPr>
          <a:xfrm>
            <a:off x="1353016" y="1646752"/>
            <a:ext cx="9329975" cy="41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13C9342-488E-450F-8FB6-EB00FEFC2703}"/>
              </a:ext>
            </a:extLst>
          </p:cNvPr>
          <p:cNvSpPr txBox="1"/>
          <p:nvPr/>
        </p:nvSpPr>
        <p:spPr>
          <a:xfrm>
            <a:off x="1760704" y="1492263"/>
            <a:ext cx="895917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succeed to predict if a TV series will get a high Rating by its characteristics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A2B3C3B-78C7-4EF5-8EB9-74F622D7235D}"/>
              </a:ext>
            </a:extLst>
          </p:cNvPr>
          <p:cNvSpPr txBox="1"/>
          <p:nvPr/>
        </p:nvSpPr>
        <p:spPr>
          <a:xfrm>
            <a:off x="1760705" y="2639297"/>
            <a:ext cx="8959174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succeed to find out which characteristics can promote a Tv series Rating</a:t>
            </a:r>
            <a:endParaRPr lang="he-IL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69807AC-80B6-4D28-A801-CC7503EC0035}"/>
              </a:ext>
            </a:extLst>
          </p:cNvPr>
          <p:cNvSpPr/>
          <p:nvPr/>
        </p:nvSpPr>
        <p:spPr>
          <a:xfrm>
            <a:off x="3964594" y="405369"/>
            <a:ext cx="39677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Conclusions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D1967EBD-69C0-4A80-ACC0-1529F835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0" y="3713256"/>
            <a:ext cx="6702641" cy="29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0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06FBDB9-B015-476A-852B-87A30E3F54E3}"/>
              </a:ext>
            </a:extLst>
          </p:cNvPr>
          <p:cNvSpPr txBox="1"/>
          <p:nvPr/>
        </p:nvSpPr>
        <p:spPr>
          <a:xfrm>
            <a:off x="535328" y="5025062"/>
            <a:ext cx="305448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Ariel Ben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Moha</a:t>
            </a:r>
            <a:endParaRPr lang="en-US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206615072</a:t>
            </a:r>
            <a:endParaRPr lang="he-IL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8A05E59-CAFD-461C-8514-60A953DFC871}"/>
              </a:ext>
            </a:extLst>
          </p:cNvPr>
          <p:cNvSpPr txBox="1"/>
          <p:nvPr/>
        </p:nvSpPr>
        <p:spPr>
          <a:xfrm>
            <a:off x="8602188" y="5025063"/>
            <a:ext cx="3589507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Shira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Siton</a:t>
            </a:r>
            <a:endParaRPr lang="en-US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318972551</a:t>
            </a:r>
            <a:endParaRPr lang="he-IL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תמונה 20">
            <a:hlinkClick r:id="rId3"/>
            <a:extLst>
              <a:ext uri="{FF2B5EF4-FFF2-40B4-BE49-F238E27FC236}">
                <a16:creationId xmlns:a16="http://schemas.microsoft.com/office/drawing/2014/main" id="{D830569C-04EE-4543-AE2F-8A2979AC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759" y="5643631"/>
            <a:ext cx="1782570" cy="115866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F3EBE09-B958-4FBB-88C7-29646BCC3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57" y="240168"/>
            <a:ext cx="10571380" cy="42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4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0BC3162-5FBF-4DFC-A1DA-07AAF8BCC7BB}"/>
              </a:ext>
            </a:extLst>
          </p:cNvPr>
          <p:cNvSpPr txBox="1"/>
          <p:nvPr/>
        </p:nvSpPr>
        <p:spPr>
          <a:xfrm>
            <a:off x="5002272" y="2430526"/>
            <a:ext cx="550889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Research question: 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we predict the popularity of TV show by some characteristics as genre, year of published, chapter Length, user reviews, critic reviews and views? </a:t>
            </a:r>
          </a:p>
        </p:txBody>
      </p:sp>
      <p:pic>
        <p:nvPicPr>
          <p:cNvPr id="6" name="תמונה 5" descr="תמונה שמכילה טקסט, אוסף תמונות&#10;&#10;התיאור נוצר באופן אוטומטי">
            <a:extLst>
              <a:ext uri="{FF2B5EF4-FFF2-40B4-BE49-F238E27FC236}">
                <a16:creationId xmlns:a16="http://schemas.microsoft.com/office/drawing/2014/main" id="{4F08538A-9C91-4499-9742-2782B6A8E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385" y="2781655"/>
            <a:ext cx="6285920" cy="4440142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7483263D-79D3-496E-85F3-C9062EA4BD2E}"/>
              </a:ext>
            </a:extLst>
          </p:cNvPr>
          <p:cNvSpPr/>
          <p:nvPr/>
        </p:nvSpPr>
        <p:spPr>
          <a:xfrm>
            <a:off x="2806324" y="907787"/>
            <a:ext cx="65790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Our research - intro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649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FBBFB6CE-DD21-4651-9777-D9323F82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87" y="2251302"/>
            <a:ext cx="11497088" cy="4217305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F7CC5B05-57CD-4296-8F0D-20595B57E1F2}"/>
              </a:ext>
            </a:extLst>
          </p:cNvPr>
          <p:cNvSpPr/>
          <p:nvPr/>
        </p:nvSpPr>
        <p:spPr>
          <a:xfrm>
            <a:off x="3029191" y="199281"/>
            <a:ext cx="54745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2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Step one</a:t>
            </a:r>
            <a:br>
              <a:rPr lang="en-US" sz="5400" b="1" kern="12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j-lt"/>
                <a:ea typeface="+mj-ea"/>
                <a:cs typeface="+mj-cs"/>
              </a:rPr>
            </a:br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Date Acquisition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23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7DC81AF-4869-4DC4-9550-96030187D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18" y="2056168"/>
            <a:ext cx="11459818" cy="4253870"/>
          </a:xfrm>
        </p:spPr>
        <p:txBody>
          <a:bodyPr anchor="t">
            <a:normAutofit fontScale="77500" lnSpcReduction="20000"/>
          </a:bodyPr>
          <a:lstStyle/>
          <a:p>
            <a:pPr marL="0" marR="0" lvl="0" indent="-22860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We took the data from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https://www.imdb.com/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  website.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   We used Beautiful Soup for the crawling.</a:t>
            </a:r>
          </a:p>
          <a:p>
            <a:pPr marL="0" marR="0" lvl="0" indent="-22860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-22860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During the crawl step we encountered three main difficulties:</a:t>
            </a:r>
          </a:p>
          <a:p>
            <a:pPr marL="514350" marR="0" lvl="0" indent="-51435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Every series has a random ID which made it difficult for us to do the crawling.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2. Many websites we reached out to in order to receive information       regarding series characteristics, blocked our access to this information, a thing which made it difficult for us to progress with our project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 Scroll down the page</a:t>
            </a:r>
          </a:p>
          <a:p>
            <a:endParaRPr lang="he-IL" sz="1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A3FA8B9E-A36A-436C-BCC5-59355EE88440}"/>
              </a:ext>
            </a:extLst>
          </p:cNvPr>
          <p:cNvSpPr/>
          <p:nvPr/>
        </p:nvSpPr>
        <p:spPr>
          <a:xfrm>
            <a:off x="4834070" y="429309"/>
            <a:ext cx="3142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Crawling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691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AE42436D-1EA2-4F14-9FB8-634BA12B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13" y="1493374"/>
            <a:ext cx="2503414" cy="5164336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3679D94-30C3-431E-84C6-B08A338B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71" y="2279850"/>
            <a:ext cx="8833377" cy="86367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B2C91B6-4ADC-4E7B-8D10-F1C83FA1F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44" y="4141118"/>
            <a:ext cx="8670157" cy="2516592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D695167-FF22-4B82-A947-E879D46742B7}"/>
              </a:ext>
            </a:extLst>
          </p:cNvPr>
          <p:cNvSpPr txBox="1"/>
          <p:nvPr/>
        </p:nvSpPr>
        <p:spPr>
          <a:xfrm>
            <a:off x="-43760" y="125306"/>
            <a:ext cx="310128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Genres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DataFrame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csv file</a:t>
            </a:r>
          </a:p>
          <a:p>
            <a:pPr algn="l"/>
            <a:endParaRPr lang="he-IL" dirty="0"/>
          </a:p>
        </p:txBody>
      </p:sp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255B7287-8883-457A-B0B3-95C6F7FA323A}"/>
              </a:ext>
            </a:extLst>
          </p:cNvPr>
          <p:cNvSpPr/>
          <p:nvPr/>
        </p:nvSpPr>
        <p:spPr>
          <a:xfrm rot="5400000">
            <a:off x="1403506" y="956810"/>
            <a:ext cx="484885" cy="373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55B44D6-FEAE-4302-ADB3-1C00F6DFC500}"/>
              </a:ext>
            </a:extLst>
          </p:cNvPr>
          <p:cNvSpPr txBox="1"/>
          <p:nvPr/>
        </p:nvSpPr>
        <p:spPr>
          <a:xfrm>
            <a:off x="6369379" y="1297075"/>
            <a:ext cx="232441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List of genres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706CADD3-56DB-48B5-B1DD-738F6F872B33}"/>
              </a:ext>
            </a:extLst>
          </p:cNvPr>
          <p:cNvSpPr/>
          <p:nvPr/>
        </p:nvSpPr>
        <p:spPr>
          <a:xfrm>
            <a:off x="7369213" y="1734526"/>
            <a:ext cx="335115" cy="480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D5217B59-45D9-412A-8D95-0074C63BEDBA}"/>
              </a:ext>
            </a:extLst>
          </p:cNvPr>
          <p:cNvSpPr txBox="1"/>
          <p:nvPr/>
        </p:nvSpPr>
        <p:spPr>
          <a:xfrm>
            <a:off x="4479135" y="3170442"/>
            <a:ext cx="604946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DataFrame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‘Action’ genre 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6CB0B3DD-7273-4F3F-BB44-8051FA96F4FE}"/>
              </a:ext>
            </a:extLst>
          </p:cNvPr>
          <p:cNvSpPr/>
          <p:nvPr/>
        </p:nvSpPr>
        <p:spPr>
          <a:xfrm>
            <a:off x="7358846" y="3644919"/>
            <a:ext cx="345482" cy="461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0F2ED73-A694-49EE-A851-5D4F22AD2C5C}"/>
              </a:ext>
            </a:extLst>
          </p:cNvPr>
          <p:cNvSpPr txBox="1"/>
          <p:nvPr/>
        </p:nvSpPr>
        <p:spPr>
          <a:xfrm>
            <a:off x="4857203" y="152385"/>
            <a:ext cx="5237825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analyzed each genre individually</a:t>
            </a:r>
            <a:endParaRPr lang="he-IL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7631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8A8AF7A8-53A2-474E-8D52-A0C7D62FF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6" t="23485" r="24015" b="13406"/>
          <a:stretch/>
        </p:blipFill>
        <p:spPr>
          <a:xfrm rot="21600000">
            <a:off x="621089" y="457200"/>
            <a:ext cx="1094982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3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C8F3D7B-29B5-4583-97FF-3A0180A0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5" y="2027039"/>
            <a:ext cx="11245066" cy="4377081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42C43D18-C93A-4910-9839-916D68519C76}"/>
              </a:ext>
            </a:extLst>
          </p:cNvPr>
          <p:cNvSpPr/>
          <p:nvPr/>
        </p:nvSpPr>
        <p:spPr>
          <a:xfrm>
            <a:off x="270641" y="325489"/>
            <a:ext cx="4094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2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frame 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600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73086E-9998-40E9-95EF-15FC474F8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391" y="902917"/>
            <a:ext cx="6369691" cy="584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712B4725-0829-4D33-8947-2042D5139774}"/>
              </a:ext>
            </a:extLst>
          </p:cNvPr>
          <p:cNvSpPr txBox="1"/>
          <p:nvPr/>
        </p:nvSpPr>
        <p:spPr>
          <a:xfrm>
            <a:off x="4261727" y="2071196"/>
            <a:ext cx="77724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l" defTabSz="1466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After we have merged all the genres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DataFrames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 into one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DataFrame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, we analyzed this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DataFrame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FC04554-E124-4BCD-B703-D5616B2F33A2}"/>
              </a:ext>
            </a:extLst>
          </p:cNvPr>
          <p:cNvSpPr txBox="1"/>
          <p:nvPr/>
        </p:nvSpPr>
        <p:spPr>
          <a:xfrm>
            <a:off x="4733521" y="3968217"/>
            <a:ext cx="7300606" cy="1434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we removed and fixed rows with missing values and duplicates rows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95A6BF26-EA88-4B9F-BEAB-DB0C3B337971}"/>
              </a:ext>
            </a:extLst>
          </p:cNvPr>
          <p:cNvSpPr/>
          <p:nvPr/>
        </p:nvSpPr>
        <p:spPr>
          <a:xfrm>
            <a:off x="3887183" y="213685"/>
            <a:ext cx="468269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2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Step two</a:t>
            </a:r>
            <a:br>
              <a:rPr lang="en-US" sz="5400" b="1" kern="12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b="1" kern="12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cleaning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591910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528</Words>
  <Application>Microsoft Office PowerPoint</Application>
  <PresentationFormat>מסך רחב</PresentationFormat>
  <Paragraphs>75</Paragraphs>
  <Slides>23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ערכת נושא Office</vt:lpstr>
      <vt:lpstr>Is it possible to predict the popularity of a Tv show by its characteristics?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it possible to predict the popularity of a Tv show by its characteristics?</dc:title>
  <dc:creator>אופיר אליהו בן מוחה</dc:creator>
  <cp:lastModifiedBy>shira siton</cp:lastModifiedBy>
  <cp:revision>75</cp:revision>
  <dcterms:created xsi:type="dcterms:W3CDTF">2022-01-27T14:18:35Z</dcterms:created>
  <dcterms:modified xsi:type="dcterms:W3CDTF">2022-01-31T09:53:23Z</dcterms:modified>
</cp:coreProperties>
</file>